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9144000" cy="6858000"/>
  <p:embeddedFontLst>
    <p:embeddedFont>
      <p:font typeface="Corsiva"/>
      <p:regular r:id="rId37"/>
      <p:bold r:id="rId38"/>
      <p:italic r:id="rId39"/>
      <p:boldItalic r:id="rId40"/>
    </p:embeddedFont>
    <p:embeddedFont>
      <p:font typeface="Caveat"/>
      <p:regular r:id="rId41"/>
      <p:bold r:id="rId42"/>
    </p:embeddedFont>
    <p:embeddedFont>
      <p:font typeface="Constantia"/>
      <p:regular r:id="rId43"/>
      <p:bold r:id="rId44"/>
      <p:italic r:id="rId45"/>
      <p:boldItalic r:id="rId46"/>
    </p:embeddedFont>
    <p:embeddedFont>
      <p:font typeface="Quattrocento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307D48-74F1-4463-8504-EE45764999B5}">
  <a:tblStyle styleId="{55307D48-74F1-4463-8504-EE45764999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8B58EBD-E486-4402-A6DC-332D2CEF24C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siva-boldItalic.fntdata"/><Relationship Id="rId42" Type="http://schemas.openxmlformats.org/officeDocument/2006/relationships/font" Target="fonts/Caveat-bold.fntdata"/><Relationship Id="rId41" Type="http://schemas.openxmlformats.org/officeDocument/2006/relationships/font" Target="fonts/Caveat-regular.fntdata"/><Relationship Id="rId44" Type="http://schemas.openxmlformats.org/officeDocument/2006/relationships/font" Target="fonts/Constantia-bold.fntdata"/><Relationship Id="rId43" Type="http://schemas.openxmlformats.org/officeDocument/2006/relationships/font" Target="fonts/Constantia-regular.fntdata"/><Relationship Id="rId46" Type="http://schemas.openxmlformats.org/officeDocument/2006/relationships/font" Target="fonts/Constantia-boldItalic.fntdata"/><Relationship Id="rId45" Type="http://schemas.openxmlformats.org/officeDocument/2006/relationships/font" Target="fonts/Constanti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QuattrocentoSans-bold.fntdata"/><Relationship Id="rId47" Type="http://schemas.openxmlformats.org/officeDocument/2006/relationships/font" Target="fonts/QuattrocentoSans-regular.fntdata"/><Relationship Id="rId49" Type="http://schemas.openxmlformats.org/officeDocument/2006/relationships/font" Target="fonts/Quattrocento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Corsiva-regular.fntdata"/><Relationship Id="rId36" Type="http://schemas.openxmlformats.org/officeDocument/2006/relationships/slide" Target="slides/slide30.xml"/><Relationship Id="rId39" Type="http://schemas.openxmlformats.org/officeDocument/2006/relationships/font" Target="fonts/Corsiva-italic.fntdata"/><Relationship Id="rId38" Type="http://schemas.openxmlformats.org/officeDocument/2006/relationships/font" Target="fonts/Corsiva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Quattrocen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435100" y="2279650"/>
            <a:ext cx="6273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5.xml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435100" y="2279650"/>
            <a:ext cx="6273800" cy="2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7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Relationship Id="rId4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g"/><Relationship Id="rId4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g"/><Relationship Id="rId4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jpg"/><Relationship Id="rId4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jpg"/><Relationship Id="rId4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jpg"/><Relationship Id="rId4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jpg"/><Relationship Id="rId4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3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4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1828800" y="685800"/>
            <a:ext cx="6025896" cy="15605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990600" y="1625600"/>
            <a:ext cx="7543800" cy="5067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Physical traits can be both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459740" y="2006727"/>
            <a:ext cx="163258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Inherited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1636522" y="5811215"/>
            <a:ext cx="152717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eye color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28600" y="2743200"/>
            <a:ext cx="4197350" cy="2819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762500" y="2709926"/>
            <a:ext cx="3810000" cy="28575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4727828" y="1930527"/>
            <a:ext cx="159766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5965316" y="5735015"/>
            <a:ext cx="97536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scars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Behavioral traits can be both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535940" y="1946402"/>
            <a:ext cx="163258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Inherited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609089" y="5275376"/>
            <a:ext cx="162623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fish swim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4727828" y="1930527"/>
            <a:ext cx="159766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5718428" y="5259527"/>
            <a:ext cx="273304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playing the piano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5029200" y="2819400"/>
            <a:ext cx="3581400" cy="23780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457200" y="2743200"/>
            <a:ext cx="3965575" cy="25226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traits are both!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535940" y="1906778"/>
            <a:ext cx="4404360" cy="3452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Skin color is a combination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285115" marR="0" rtl="0" algn="l">
              <a:lnSpc>
                <a:spcPct val="114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trait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521333" lvl="1" marL="927100" marR="628015" rtl="0" algn="l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>
                <a:srgbClr val="0E6EC5"/>
              </a:buClr>
              <a:buSzPts val="2000"/>
              <a:buFont typeface="Noto Sans Symbols"/>
              <a:buChar char="⚫"/>
            </a:pPr>
            <a:r>
              <a:rPr b="1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Inherited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part:  Receive genes for skin  color from parents.</a:t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E6EC5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015" lvl="1" marL="6527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EC5"/>
              </a:buClr>
              <a:buSzPts val="2000"/>
              <a:buFont typeface="Noto Sans Symbols"/>
              <a:buChar char="⚫"/>
            </a:pPr>
            <a:r>
              <a:rPr b="1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part:</a:t>
            </a:r>
            <a:endParaRPr/>
          </a:p>
          <a:p>
            <a:pPr indent="0" lvl="0" marL="927100" marR="5080" rtl="0" algn="l">
              <a:lnSpc>
                <a:spcPct val="107916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Amount of time in the sun  determines level of tan.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4953000" y="2362200"/>
            <a:ext cx="3962400" cy="3149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1054404" y="493014"/>
            <a:ext cx="360807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Practice!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535940" y="1472946"/>
            <a:ext cx="7959090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each example, identify whether you think the trait is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35940" y="4802378"/>
            <a:ext cx="7946390" cy="177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Think: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85115" marR="508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“Was this organism programmed from birth to have this  trait?” </a:t>
            </a:r>
            <a:r>
              <a:rPr b="1" lang="en-US" sz="26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Inherited!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“Did the trait develop during its life?” </a:t>
            </a:r>
            <a:r>
              <a:rPr b="1" lang="en-US" sz="26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Acquired!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aphicFrame>
        <p:nvGraphicFramePr>
          <p:cNvPr id="182" name="Google Shape;182;p19"/>
          <p:cNvGraphicFramePr/>
          <p:nvPr/>
        </p:nvGraphicFramePr>
        <p:xfrm>
          <a:off x="1593850" y="2279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{55307D48-74F1-4463-8504-EE45764999B5}</a:tableStyleId>
              </a:tblPr>
              <a:tblGrid>
                <a:gridCol w="3048000"/>
                <a:gridCol w="3048000"/>
              </a:tblGrid>
              <a:tr h="1066800">
                <a:tc>
                  <a:txBody>
                    <a:bodyPr/>
                    <a:lstStyle/>
                    <a:p>
                      <a:pPr indent="0" lvl="0" marL="85090" marR="113157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Physical  inherited</a:t>
                      </a:r>
                      <a:endParaRPr sz="32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725" marR="8737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Behavioral  inherited</a:t>
                      </a:r>
                      <a:endParaRPr sz="32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6EC5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Physical</a:t>
                      </a:r>
                      <a:endParaRPr sz="32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indent="0" lvl="0" marL="85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acquired</a:t>
                      </a:r>
                      <a:endParaRPr sz="32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Behavioral</a:t>
                      </a:r>
                      <a:endParaRPr sz="32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acquired</a:t>
                      </a:r>
                      <a:endParaRPr sz="3200" u="none" cap="none" strike="noStrik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444500" y="1045717"/>
            <a:ext cx="2379345" cy="807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7933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Dimples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3124200" y="2362200"/>
            <a:ext cx="2895600" cy="371475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535940" y="1960626"/>
            <a:ext cx="2487295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Ian is bilingual.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1981200" y="2971800"/>
            <a:ext cx="4572000" cy="2876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2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535940" y="1960626"/>
            <a:ext cx="3645535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know how to swim.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1143000" y="2971800"/>
            <a:ext cx="5029200" cy="33242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542544" y="2951987"/>
            <a:ext cx="8601455" cy="39060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3</a:t>
            </a:r>
            <a:endParaRPr/>
          </a:p>
          <a:p>
            <a:pPr indent="0" lvl="0" marL="104139" rtl="0" algn="l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4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Jason is a good cook.</a:t>
            </a:r>
            <a:endParaRPr sz="400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5791200" y="1447736"/>
            <a:ext cx="3048000" cy="48911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4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535940" y="1960626"/>
            <a:ext cx="6628765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Captain Kirk can make the vulcan hand sign.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2743200" y="2667000"/>
            <a:ext cx="2857500" cy="381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5</a:t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535940" y="1960626"/>
            <a:ext cx="8015605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Harry has a scar on his head that voldermort gave him.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1981200" y="2971800"/>
            <a:ext cx="5181600" cy="323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457200" y="228663"/>
            <a:ext cx="5562600" cy="64435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6099809" y="985773"/>
            <a:ext cx="2453640" cy="1323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 the end of  the lesson,  </a:t>
            </a:r>
            <a:r>
              <a:rPr b="1" i="1" lang="en-US" sz="2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you’ll know...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6099809" y="3119754"/>
            <a:ext cx="2255520" cy="2176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Are the eyes  on his face…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inherited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acquired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6</a:t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459740" y="1846198"/>
            <a:ext cx="3605529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tall you are.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6096000" y="1828800"/>
            <a:ext cx="2314575" cy="388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7</a:t>
            </a:r>
            <a:endParaRPr/>
          </a:p>
        </p:txBody>
      </p:sp>
      <p:sp>
        <p:nvSpPr>
          <p:cNvPr id="253" name="Google Shape;253;p27"/>
          <p:cNvSpPr txBox="1"/>
          <p:nvPr/>
        </p:nvSpPr>
        <p:spPr>
          <a:xfrm>
            <a:off x="535940" y="1960626"/>
            <a:ext cx="5361940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bush is trimmed into cool shapes.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762000" y="2514600"/>
            <a:ext cx="7116826" cy="3505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8</a:t>
            </a:r>
            <a:endParaRPr/>
          </a:p>
        </p:txBody>
      </p:sp>
      <p:sp>
        <p:nvSpPr>
          <p:cNvPr id="261" name="Google Shape;261;p28"/>
          <p:cNvSpPr txBox="1"/>
          <p:nvPr/>
        </p:nvSpPr>
        <p:spPr>
          <a:xfrm>
            <a:off x="535940" y="1952497"/>
            <a:ext cx="6580505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Jarom is very good at basketball.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4800600" y="2667000"/>
            <a:ext cx="3200400" cy="3657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542544" y="2951987"/>
            <a:ext cx="8601455" cy="39060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9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535940" y="1952497"/>
            <a:ext cx="243713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Girl with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purple 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hair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4648200" y="1752536"/>
            <a:ext cx="3962400" cy="44847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0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"/>
          <p:cNvSpPr txBox="1"/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10</a:t>
            </a:r>
            <a:endParaRPr/>
          </a:p>
        </p:txBody>
      </p:sp>
      <p:sp>
        <p:nvSpPr>
          <p:cNvPr id="282" name="Google Shape;282;p30"/>
          <p:cNvSpPr txBox="1"/>
          <p:nvPr/>
        </p:nvSpPr>
        <p:spPr>
          <a:xfrm>
            <a:off x="535940" y="1952497"/>
            <a:ext cx="2571115" cy="219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3050" lvl="0" marL="2851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trained  your dog to  catch a  frizbee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3962400" y="2438400"/>
            <a:ext cx="4857750" cy="314325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542544" y="2997707"/>
            <a:ext cx="8601455" cy="38602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11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535940" y="1952497"/>
            <a:ext cx="2301240" cy="2195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3050" lvl="0" marL="2851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Building a  nest and  sitting on  eggs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3657600" y="1828800"/>
            <a:ext cx="5173599" cy="388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12</a:t>
            </a: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535940" y="1952497"/>
            <a:ext cx="2553335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Good sense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of smell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3962400" y="2362200"/>
            <a:ext cx="4762500" cy="35718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>
            <p:ph type="ctrTitle"/>
          </p:nvPr>
        </p:nvSpPr>
        <p:spPr>
          <a:xfrm>
            <a:off x="444500" y="1026414"/>
            <a:ext cx="825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13</a:t>
            </a:r>
            <a:endParaRPr/>
          </a:p>
        </p:txBody>
      </p:sp>
      <p:sp>
        <p:nvSpPr>
          <p:cNvPr id="306" name="Google Shape;306;p33"/>
          <p:cNvSpPr txBox="1"/>
          <p:nvPr/>
        </p:nvSpPr>
        <p:spPr>
          <a:xfrm>
            <a:off x="535940" y="1952497"/>
            <a:ext cx="291846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Spots on coat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7" name="Google Shape;307;p33"/>
          <p:cNvSpPr/>
          <p:nvPr/>
        </p:nvSpPr>
        <p:spPr>
          <a:xfrm>
            <a:off x="4038600" y="2895600"/>
            <a:ext cx="4457700" cy="30956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3"/>
          <p:cNvSpPr/>
          <p:nvPr/>
        </p:nvSpPr>
        <p:spPr>
          <a:xfrm>
            <a:off x="379475" y="2951987"/>
            <a:ext cx="8764523" cy="39060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14</a:t>
            </a:r>
            <a:endParaRPr/>
          </a:p>
        </p:txBody>
      </p:sp>
      <p:sp>
        <p:nvSpPr>
          <p:cNvPr id="314" name="Google Shape;314;p34"/>
          <p:cNvSpPr txBox="1"/>
          <p:nvPr/>
        </p:nvSpPr>
        <p:spPr>
          <a:xfrm>
            <a:off x="535940" y="1952497"/>
            <a:ext cx="2247265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Butterfly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migration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3581400" y="2438400"/>
            <a:ext cx="4762500" cy="31718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444500" y="1045717"/>
            <a:ext cx="8255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15</a:t>
            </a:r>
            <a:endParaRPr/>
          </a:p>
        </p:txBody>
      </p:sp>
      <p:sp>
        <p:nvSpPr>
          <p:cNvPr id="327" name="Google Shape;327;p35"/>
          <p:cNvSpPr txBox="1"/>
          <p:nvPr/>
        </p:nvSpPr>
        <p:spPr>
          <a:xfrm>
            <a:off x="535940" y="1952497"/>
            <a:ext cx="2708275" cy="109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AD0D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Flower petal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color</a:t>
            </a:r>
            <a:endParaRPr sz="3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3962400" y="2514600"/>
            <a:ext cx="4572000" cy="3429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379475" y="2953511"/>
            <a:ext cx="8764523" cy="39044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>
            <p:ph type="title"/>
          </p:nvPr>
        </p:nvSpPr>
        <p:spPr>
          <a:xfrm>
            <a:off x="520700" y="657097"/>
            <a:ext cx="629856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Characteristics = </a:t>
            </a:r>
            <a:r>
              <a:rPr b="1" lang="en-US" sz="5400">
                <a:latin typeface="Calibri"/>
                <a:ea typeface="Calibri"/>
                <a:cs typeface="Calibri"/>
                <a:sym typeface="Calibri"/>
              </a:rPr>
              <a:t>Traits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520700" y="1987233"/>
            <a:ext cx="7882255" cy="3837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Noto Sans Symbols"/>
              <a:buChar char="⚫"/>
            </a:pPr>
            <a:r>
              <a:rPr lang="en-US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are a unique individual.</a:t>
            </a:r>
            <a:endParaRPr sz="3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0" rtl="0" algn="l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Noto Sans Symbols"/>
              <a:buChar char="⚫"/>
            </a:pPr>
            <a:r>
              <a:rPr lang="en-US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Thousands of characteristics make you who you are.</a:t>
            </a:r>
            <a:endParaRPr sz="3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4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Noto Sans Symbols"/>
              <a:buChar char="⚫"/>
            </a:pPr>
            <a:r>
              <a:rPr lang="en-US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Characteristics are also called </a:t>
            </a:r>
            <a:r>
              <a:rPr lang="en-US" sz="32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traits.</a:t>
            </a:r>
            <a:endParaRPr sz="3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47015" lvl="1" marL="652780" marR="719455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0E6EC5"/>
              </a:buClr>
              <a:buSzPts val="2700"/>
              <a:buFont typeface="Noto Sans Symbols"/>
              <a:buChar char="⚫"/>
            </a:pPr>
            <a:r>
              <a:rPr b="0" i="0" lang="en-US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Examples: Eye color, basketball skills,  height</a:t>
            </a:r>
            <a:endParaRPr b="0" i="0" sz="3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6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6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6"/>
          <p:cNvSpPr txBox="1"/>
          <p:nvPr>
            <p:ph type="title"/>
          </p:nvPr>
        </p:nvSpPr>
        <p:spPr>
          <a:xfrm>
            <a:off x="444500" y="435736"/>
            <a:ext cx="83699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	</a:t>
            </a:r>
            <a:endParaRPr/>
          </a:p>
        </p:txBody>
      </p:sp>
      <p:sp>
        <p:nvSpPr>
          <p:cNvPr id="339" name="Google Shape;339;p36"/>
          <p:cNvSpPr txBox="1"/>
          <p:nvPr/>
        </p:nvSpPr>
        <p:spPr>
          <a:xfrm>
            <a:off x="152400" y="1394825"/>
            <a:ext cx="82141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trait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a characteristic of a living thing.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inherited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traits and 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acquired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traits (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learned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behaviors)</a:t>
            </a:r>
            <a:endParaRPr/>
          </a:p>
        </p:txBody>
      </p:sp>
      <p:graphicFrame>
        <p:nvGraphicFramePr>
          <p:cNvPr id="340" name="Google Shape;340;p36"/>
          <p:cNvGraphicFramePr/>
          <p:nvPr/>
        </p:nvGraphicFramePr>
        <p:xfrm>
          <a:off x="1354387" y="2895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{A8B58EBD-E486-4402-A6DC-332D2CEF24C1}</a:tableStyleId>
              </a:tblPr>
              <a:tblGrid>
                <a:gridCol w="3048000"/>
                <a:gridCol w="3048000"/>
              </a:tblGrid>
              <a:tr h="49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Inherited Traits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Acquired Traits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(Learned Behaviors)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Characteristics passed down to you by a parent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/>
                        <a:t>Characteristics that you have learned and practiced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Traits can be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/>
              <a:t>…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6400800" y="0"/>
            <a:ext cx="2743200" cy="31098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3810000" y="2857500"/>
            <a:ext cx="5333999" cy="40004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459740" y="1938273"/>
            <a:ext cx="5142230" cy="337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Physical traits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62255" lvl="0" marL="351155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describe the way something looks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18135" lvl="0" marL="407034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describe the internal structure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6385" lvl="1" marL="7562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Fur color</a:t>
            </a:r>
            <a:endParaRPr/>
          </a:p>
          <a:p>
            <a:pPr indent="-286385" lvl="1" marL="7562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Ear shape</a:t>
            </a:r>
            <a:endParaRPr b="0" i="0" sz="24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286385" lvl="1" marL="7562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Number of legs</a:t>
            </a:r>
            <a:endParaRPr/>
          </a:p>
          <a:p>
            <a:pPr indent="-286385" lvl="1" marL="7562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Color of eyes</a:t>
            </a:r>
            <a:endParaRPr b="0" i="0" sz="24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1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Traits can be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Behavioral</a:t>
            </a:r>
            <a:r>
              <a:rPr lang="en-US"/>
              <a:t>…</a:t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4895850" y="3568698"/>
            <a:ext cx="4248149" cy="3276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535940" y="1960626"/>
            <a:ext cx="5605145" cy="2890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9240" lvl="0" marL="2819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Describe the  way something acts</a:t>
            </a:r>
            <a:endParaRPr/>
          </a:p>
          <a:p>
            <a:pPr indent="-327660" lvl="0" marL="340360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AutoNum type="arabicPeriod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Describe something that was  learned</a:t>
            </a:r>
            <a:endParaRPr/>
          </a:p>
          <a:p>
            <a:pPr indent="-571500" lvl="1" marL="1090295" marR="0" rtl="0" algn="l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Fetching things</a:t>
            </a:r>
            <a:endParaRPr b="0" i="0" sz="4000" u="none" cap="none" strike="noStrik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571500" lvl="1" marL="10902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Migration</a:t>
            </a:r>
            <a:endParaRPr b="0" i="0" sz="4000" u="none" cap="none" strike="noStrik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571500" lvl="1" marL="10902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Language</a:t>
            </a:r>
            <a:endParaRPr b="0" i="0" sz="4000" u="none" cap="none" strike="noStrik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Traits</a:t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35940" y="2840354"/>
            <a:ext cx="7052945" cy="183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Noto Sans Symbols"/>
              <a:buChar char="⚫"/>
            </a:pPr>
            <a:r>
              <a:rPr lang="en-US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characteristic of an  organism may be</a:t>
            </a:r>
            <a:endParaRPr sz="3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4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163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</a:t>
            </a:r>
            <a:endParaRPr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483031" y="3753992"/>
            <a:ext cx="3047060" cy="10690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508114" y="4410583"/>
            <a:ext cx="3093720" cy="581025"/>
          </a:xfrm>
          <a:custGeom>
            <a:rect b="b" l="l" r="r" t="t"/>
            <a:pathLst>
              <a:path extrusionOk="0" h="581025" w="3093720">
                <a:moveTo>
                  <a:pt x="3080524" y="0"/>
                </a:moveTo>
                <a:lnTo>
                  <a:pt x="0" y="502285"/>
                </a:lnTo>
                <a:lnTo>
                  <a:pt x="12750" y="580517"/>
                </a:lnTo>
                <a:lnTo>
                  <a:pt x="3093224" y="78232"/>
                </a:lnTo>
                <a:lnTo>
                  <a:pt x="308052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5153914" y="3987704"/>
            <a:ext cx="3082417" cy="9740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5084064" y="4396866"/>
            <a:ext cx="2967990" cy="753745"/>
          </a:xfrm>
          <a:custGeom>
            <a:rect b="b" l="l" r="r" t="t"/>
            <a:pathLst>
              <a:path extrusionOk="0" h="753745" w="2967990">
                <a:moveTo>
                  <a:pt x="17652" y="0"/>
                </a:moveTo>
                <a:lnTo>
                  <a:pt x="0" y="77215"/>
                </a:lnTo>
                <a:lnTo>
                  <a:pt x="2950083" y="753744"/>
                </a:lnTo>
                <a:lnTo>
                  <a:pt x="2967736" y="676528"/>
                </a:lnTo>
                <a:lnTo>
                  <a:pt x="1765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Inherited Traits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535940" y="3387470"/>
            <a:ext cx="7573645" cy="312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Inherited traits are coded in your DNA</a:t>
            </a:r>
            <a:endParaRPr/>
          </a:p>
          <a:p>
            <a:pPr indent="-272415" lvl="0" marL="285115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received from your biological parents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Sometimes called </a:t>
            </a:r>
            <a:r>
              <a:rPr i="1"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instinct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18161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Examples: eye color, hair color, height, blood type,  birds flying south for the winter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50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Because inherited traits are coded in the DNA, they  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can be passed on 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the next generation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5029200" y="609600"/>
            <a:ext cx="3800475" cy="251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0" y="1252"/>
            <a:ext cx="9143999" cy="10261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4402387" y="0"/>
            <a:ext cx="4741612" cy="5993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0" y="0"/>
            <a:ext cx="9091187" cy="10199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-844" y="52959"/>
            <a:ext cx="9145606" cy="9008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 txBox="1"/>
          <p:nvPr>
            <p:ph type="title"/>
          </p:nvPr>
        </p:nvSpPr>
        <p:spPr>
          <a:xfrm>
            <a:off x="368300" y="1026414"/>
            <a:ext cx="386587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Acquired Traits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535940" y="2082927"/>
            <a:ext cx="513905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 traits 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develop during life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3613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(an organism is 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born 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 it)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in your DNA</a:t>
            </a:r>
            <a:endParaRPr/>
          </a:p>
          <a:p>
            <a:pPr indent="-272415" lvl="0" marL="285115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47015" lvl="1" marL="65278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E6EC5"/>
              </a:buClr>
              <a:buSzPts val="2000"/>
              <a:buFont typeface="Noto Sans Symbols"/>
              <a:buChar char="⚫"/>
            </a:pPr>
            <a:r>
              <a:rPr b="0" i="1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Things you learned</a:t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9271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(riding a bike, reading, writing)</a:t>
            </a:r>
            <a:endParaRPr/>
          </a:p>
          <a:p>
            <a:pPr indent="-247015" lvl="1" marL="65278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E6EC5"/>
              </a:buClr>
              <a:buSzPts val="2050"/>
              <a:buFont typeface="Noto Sans Symbols"/>
              <a:buChar char="⚫"/>
            </a:pPr>
            <a:r>
              <a:rPr b="0" i="1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Things that happened to you</a:t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9271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(short hair, broken bone)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5791200" y="304800"/>
            <a:ext cx="2857500" cy="428625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5776976" y="4876862"/>
            <a:ext cx="3162300" cy="189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title"/>
          </p:nvPr>
        </p:nvSpPr>
        <p:spPr>
          <a:xfrm>
            <a:off x="444500" y="1045717"/>
            <a:ext cx="8255000" cy="15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0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Acquired traits </a:t>
            </a:r>
            <a:r>
              <a:rPr b="1" lang="en-US" sz="4400" u="sng">
                <a:latin typeface="Calibri"/>
                <a:ea typeface="Calibri"/>
                <a:cs typeface="Calibri"/>
                <a:sym typeface="Calibri"/>
              </a:rPr>
              <a:t>end with you</a:t>
            </a: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!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535940" y="1946402"/>
            <a:ext cx="3888104" cy="3804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2415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 traits 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cannot be</a:t>
            </a: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passed onto  offspring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Organisms </a:t>
            </a:r>
            <a:r>
              <a:rPr lang="en-US" sz="26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develop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2851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 traits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122682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They are NOT in  DNA/genes!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2415" lvl="0" marL="285115" marR="4191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Example: This dog’s  puppies won’t be missing  a leg just because he is!</a:t>
            </a: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4559300" y="3429000"/>
            <a:ext cx="4584699" cy="34289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6931532" y="6211519"/>
            <a:ext cx="1716405" cy="286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Three-legged dog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DFD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